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6"/>
  </p:notesMasterIdLst>
  <p:sldIdLst>
    <p:sldId id="347" r:id="rId3"/>
    <p:sldId id="366" r:id="rId4"/>
    <p:sldId id="365" r:id="rId5"/>
    <p:sldId id="342" r:id="rId6"/>
    <p:sldId id="322" r:id="rId7"/>
    <p:sldId id="304" r:id="rId8"/>
    <p:sldId id="337" r:id="rId9"/>
    <p:sldId id="324" r:id="rId10"/>
    <p:sldId id="332" r:id="rId11"/>
    <p:sldId id="333" r:id="rId12"/>
    <p:sldId id="340" r:id="rId13"/>
    <p:sldId id="338" r:id="rId14"/>
    <p:sldId id="334" r:id="rId15"/>
    <p:sldId id="325" r:id="rId16"/>
    <p:sldId id="329" r:id="rId17"/>
    <p:sldId id="327" r:id="rId18"/>
    <p:sldId id="328" r:id="rId19"/>
    <p:sldId id="330" r:id="rId20"/>
    <p:sldId id="319" r:id="rId21"/>
    <p:sldId id="336" r:id="rId22"/>
    <p:sldId id="335" r:id="rId23"/>
    <p:sldId id="341" r:id="rId24"/>
    <p:sldId id="320" r:id="rId25"/>
  </p:sldIdLst>
  <p:sldSz cx="12192000" cy="6858000"/>
  <p:notesSz cx="6858000" cy="9144000"/>
  <p:custShowLst>
    <p:custShow name="Main Slides" id="0">
      <p:sldLst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</p:sldLst>
    </p:custShow>
    <p:custShow name="Sponsor Slides" id="1">
      <p:sldLst>
        <p:sld r:id="rId3"/>
        <p:sld r:id="rId4"/>
        <p:sld r:id="rId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5DCCE956-605F-4C3D-80CE-709DE09F30DF}">
          <p14:sldIdLst>
            <p14:sldId id="347"/>
            <p14:sldId id="366"/>
            <p14:sldId id="365"/>
          </p14:sldIdLst>
        </p14:section>
        <p14:section name="Main Slides" id="{BD4AE434-FB75-488A-BE53-0A8BF7EA68DF}">
          <p14:sldIdLst>
            <p14:sldId id="342"/>
            <p14:sldId id="322"/>
            <p14:sldId id="304"/>
            <p14:sldId id="337"/>
            <p14:sldId id="324"/>
            <p14:sldId id="332"/>
            <p14:sldId id="333"/>
            <p14:sldId id="340"/>
            <p14:sldId id="338"/>
            <p14:sldId id="334"/>
            <p14:sldId id="325"/>
            <p14:sldId id="329"/>
            <p14:sldId id="327"/>
            <p14:sldId id="328"/>
            <p14:sldId id="330"/>
            <p14:sldId id="319"/>
            <p14:sldId id="336"/>
            <p14:sldId id="335"/>
            <p14:sldId id="341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251"/>
    <a:srgbClr val="A0C4E5"/>
    <a:srgbClr val="9CBDDE"/>
    <a:srgbClr val="8AAECD"/>
    <a:srgbClr val="676767"/>
    <a:srgbClr val="383A3E"/>
    <a:srgbClr val="647B8C"/>
    <a:srgbClr val="A0C0E5"/>
    <a:srgbClr val="7FA6C8"/>
    <a:srgbClr val="86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67059" autoAdjust="0"/>
  </p:normalViewPr>
  <p:slideViewPr>
    <p:cSldViewPr snapToGrid="0">
      <p:cViewPr varScale="1">
        <p:scale>
          <a:sx n="73" d="100"/>
          <a:sy n="73" d="100"/>
        </p:scale>
        <p:origin x="196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592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Target Element = canned </a:t>
            </a:r>
            <a:r>
              <a:rPr lang="en-US"/>
              <a:t>or custom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Mention Dave Paquette’s Bootstrap tag helpers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0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6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w/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Also possible to: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decorate class w/ [</a:t>
            </a:r>
            <a:r>
              <a:rPr lang="en-US" dirty="0" err="1"/>
              <a:t>ViewComponent</a:t>
            </a:r>
            <a:r>
              <a:rPr lang="en-US" dirty="0"/>
              <a:t>] instead of inheritance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Suffix class w/ “</a:t>
            </a:r>
            <a:r>
              <a:rPr lang="en-US" dirty="0" err="1"/>
              <a:t>ViewComponent</a:t>
            </a:r>
            <a:r>
              <a:rPr lang="en-US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Runtime searches in 2 paths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Views/Shared… is recommended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Tag Helper </a:t>
            </a:r>
            <a:r>
              <a:rPr lang="en-US" dirty="0">
                <a:sym typeface="Wingdings" panose="05000000000000000000" pitchFamily="2" charset="2"/>
              </a:rPr>
              <a:t> ASP.NET Core 1.1+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180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6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VCs</a:t>
            </a:r>
            <a:r>
              <a:rPr lang="en-US" baseline="0" dirty="0"/>
              <a:t> enforce Separation of Concerns; PVs don’t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C# code in class vs. C# </a:t>
            </a:r>
            <a:r>
              <a:rPr lang="en-US" baseline="0"/>
              <a:t>code in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32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6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815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View Component instead for code execution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</a:t>
            </a:r>
            <a:r>
              <a:rPr lang="en-US"/>
              <a:t>Language Services </a:t>
            </a:r>
            <a:r>
              <a:rPr lang="en-US" dirty="0"/>
              <a:t>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hyperlink" Target="http://bit.ly/2wMgO3p" TargetMode="External"/><Relationship Id="rId4" Type="http://schemas.openxmlformats.org/officeDocument/2006/relationships/hyperlink" Target="http://bit.ly/2uIU7M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</a:t>
            </a:r>
            <a:r>
              <a:rPr lang="en-US" sz="4000" b="1"/>
              <a:t>NET Core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75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Anatomy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85555"/>
              </p:ext>
            </p:extLst>
          </p:nvPr>
        </p:nvGraphicFramePr>
        <p:xfrm>
          <a:off x="937490" y="2272193"/>
          <a:ext cx="10416310" cy="2604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60460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src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="~/images/banner1.svg"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asp-append-version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="true"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1406236" y="2651760"/>
            <a:ext cx="1150652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V="1">
            <a:off x="5848728" y="2651760"/>
            <a:ext cx="0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26633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  <a:stCxn id="15" idx="0"/>
          </p:cNvCxnSpPr>
          <p:nvPr/>
        </p:nvCxnSpPr>
        <p:spPr>
          <a:xfrm flipH="1" flipV="1">
            <a:off x="2102885" y="2651760"/>
            <a:ext cx="2237083" cy="1614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B03AC6-093F-48B6-8232-D38FB9E41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4439"/>
              </p:ext>
            </p:extLst>
          </p:nvPr>
        </p:nvGraphicFramePr>
        <p:xfrm>
          <a:off x="2556888" y="5011737"/>
          <a:ext cx="873298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98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5296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src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="/images/banner1.svg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?v=GaE_EmkeBf-yBbrJ26lpkGd4jkOSh1eVKJaNOw9I4uk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2543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01567"/>
                  </a:ext>
                </a:extLst>
              </a:tr>
            </a:tbl>
          </a:graphicData>
        </a:graphic>
      </p:graphicFrame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778D535-092F-4A91-9BDC-A5D046EA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3808" y="2736273"/>
            <a:ext cx="1881599" cy="3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53486"/>
              </p:ext>
            </p:extLst>
          </p:nvPr>
        </p:nvGraphicFramePr>
        <p:xfrm>
          <a:off x="937490" y="2318102"/>
          <a:ext cx="1041631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kendo-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datepicker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startDate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start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CalendarView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.Year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depth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CalendarView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.Year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format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="MMMM </a:t>
                      </a:r>
                      <a:r>
                        <a:rPr lang="en-US" sz="2000" b="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yyyy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='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DateTime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.Parse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b="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"November 2011"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931228" y="187153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Tag Helpers</a:t>
            </a:r>
            <a:br>
              <a:rPr lang="en-US" dirty="0"/>
            </a:br>
            <a:r>
              <a:rPr lang="en-US" sz="2000" b="1" dirty="0" err="1"/>
              <a:t>Telerik</a:t>
            </a:r>
            <a:r>
              <a:rPr lang="en-US" sz="2000" dirty="0"/>
              <a:t> UI for ASP.NET Core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53" y="3217568"/>
            <a:ext cx="8612221" cy="3355087"/>
          </a:xfrm>
          <a:prstGeom prst="rect">
            <a:avLst/>
          </a:prstGeom>
        </p:spPr>
      </p:pic>
      <p:sp>
        <p:nvSpPr>
          <p:cNvPr id="11" name="Arrow: Bent-Up 10"/>
          <p:cNvSpPr/>
          <p:nvPr/>
        </p:nvSpPr>
        <p:spPr>
          <a:xfrm rot="5400000">
            <a:off x="1805573" y="3124952"/>
            <a:ext cx="1756508" cy="1070042"/>
          </a:xfrm>
          <a:prstGeom prst="bent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42" y="1175673"/>
            <a:ext cx="1098923" cy="3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 vs. Tag Helpers</a:t>
            </a:r>
            <a:br>
              <a:rPr lang="en-US" dirty="0"/>
            </a:br>
            <a:r>
              <a:rPr lang="en-US" sz="2000"/>
              <a:t>Side-by-side Comparison</a:t>
            </a:r>
            <a:endParaRPr lang="en-US" sz="2000" dirty="0"/>
          </a:p>
        </p:txBody>
      </p:sp>
      <p:pic>
        <p:nvPicPr>
          <p:cNvPr id="1026" name="Picture 2" descr="im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0803"/>
            <a:ext cx="5181600" cy="40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224" y="1825625"/>
            <a:ext cx="5047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67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837" l="0" r="40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" y="2593320"/>
            <a:ext cx="8053025" cy="35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8" y="1775299"/>
            <a:ext cx="5659877" cy="565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34A844C9-5B87-46E1-A743-8F0A18111321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90002"/>
              </p:ext>
            </p:extLst>
          </p:nvPr>
        </p:nvGraphicFramePr>
        <p:xfrm>
          <a:off x="902827" y="3288711"/>
          <a:ext cx="10964918" cy="3196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1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19639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Task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IViewComponentResult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city,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                    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OpenWeatherMapResponse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_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svc.GetCurrentWeatherAsync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(city,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VM.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weather =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currentWeather.MapToWeather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View(weather);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96566" y="2842143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CurrentWeather.cs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860" y="2454166"/>
            <a:ext cx="8455885" cy="43102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controller_name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r>
              <a:rPr lang="en-US" dirty="0"/>
              <a:t>Views/Shared/Components/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b="1" i="1" dirty="0" err="1"/>
              <a:t>Default.cshtml</a:t>
            </a:r>
            <a:endParaRPr lang="en-US" b="1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368" y1="64358" x2="82973" y2="82684"/>
                        <a14:foregroundMark x1="60462" y1="60462" x2="55556" y2="54113"/>
                        <a14:foregroundMark x1="55556" y1="54113" x2="59596" y2="42857"/>
                        <a14:foregroundMark x1="59596" y1="42857" x2="60173" y2="32468"/>
                        <a14:foregroundMark x1="60173" y1="32468" x2="56277" y2="24242"/>
                        <a14:foregroundMark x1="56277" y1="24242" x2="50505" y2="18326"/>
                        <a14:foregroundMark x1="50505" y1="18326" x2="37951" y2="13853"/>
                        <a14:foregroundMark x1="37951" y1="13853" x2="27273" y2="16017"/>
                        <a14:foregroundMark x1="27273" y1="16017" x2="18759" y2="22511"/>
                        <a14:foregroundMark x1="55123" y1="52237" x2="47042" y2="59307"/>
                        <a14:foregroundMark x1="47763" y1="58297" x2="36219" y2="60895"/>
                        <a14:foregroundMark x1="19481" y1="21212" x2="14430" y2="32179"/>
                        <a14:foregroundMark x1="14430" y1="32179" x2="14430" y2="42136"/>
                        <a14:foregroundMark x1="14430" y1="42136" x2="17316" y2="49784"/>
                        <a14:foregroundMark x1="17316" y1="49784" x2="23954" y2="56999"/>
                        <a14:foregroundMark x1="24820" y1="57143" x2="35786" y2="61039"/>
                        <a14:foregroundMark x1="26696" y1="50649" x2="21501" y2="42857"/>
                        <a14:foregroundMark x1="21789" y1="42857" x2="20924" y2="33478"/>
                        <a14:foregroundMark x1="20924" y1="33478" x2="25974" y2="2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99" y="2741578"/>
            <a:ext cx="4103451" cy="410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7954"/>
              </p:ext>
            </p:extLst>
          </p:nvPr>
        </p:nvGraphicFramePr>
        <p:xfrm>
          <a:off x="4031754" y="200145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Component.InvokeAsync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25492" y="155489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54468"/>
              </p:ext>
            </p:extLst>
          </p:nvPr>
        </p:nvGraphicFramePr>
        <p:xfrm>
          <a:off x="4031754" y="338623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800000"/>
                          </a:solidFill>
                          <a:latin typeface="Consolas" panose="020B0609020204030204" pitchFamily="49" charset="0"/>
                        </a:rPr>
                        <a:t>vc:current-weather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city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state-abbrev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25492" y="293967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49954"/>
              </p:ext>
            </p:extLst>
          </p:nvPr>
        </p:nvGraphicFramePr>
        <p:xfrm>
          <a:off x="904832" y="4319842"/>
          <a:ext cx="75452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71671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IActionResult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ControllerInvocation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98570" y="3873274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HomeController.cs</a:t>
            </a:r>
            <a:endParaRPr lang="en-US" b="1" dirty="0"/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3061607" y="1778174"/>
            <a:ext cx="963885" cy="223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7" idx="1"/>
          </p:cNvCxnSpPr>
          <p:nvPr/>
        </p:nvCxnSpPr>
        <p:spPr>
          <a:xfrm>
            <a:off x="3061607" y="2579914"/>
            <a:ext cx="963885" cy="58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11" idx="0"/>
          </p:cNvCxnSpPr>
          <p:nvPr/>
        </p:nvCxnSpPr>
        <p:spPr>
          <a:xfrm>
            <a:off x="1949188" y="3254829"/>
            <a:ext cx="0" cy="618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837" l="0" r="40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" y="2593320"/>
            <a:ext cx="8053025" cy="3507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with Microsoft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162" y="2309226"/>
            <a:ext cx="9444902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Explore developer tools, platforms, and APIs </a:t>
            </a:r>
          </a:p>
          <a:p>
            <a:pPr marL="0" indent="0" algn="ctr">
              <a:buNone/>
            </a:pPr>
            <a:endParaRPr lang="en-US" sz="4000" i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docs.microsoft.com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83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HTML Helpers </a:t>
            </a:r>
            <a:r>
              <a:rPr lang="en-US" sz="2000" i="1" dirty="0"/>
              <a:t>vs.</a:t>
            </a:r>
            <a:r>
              <a:rPr lang="en-US" sz="2000" dirty="0"/>
              <a:t> Tag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Tag Helpers when…</a:t>
            </a:r>
          </a:p>
          <a:p>
            <a:pPr lvl="1"/>
            <a:r>
              <a:rPr lang="en-US" dirty="0"/>
              <a:t>Razor isn’t appealing, but HTML is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endParaRPr lang="en-US" dirty="0"/>
          </a:p>
          <a:p>
            <a:r>
              <a:rPr lang="en-US" dirty="0"/>
              <a:t>Prefer HTML Helpers when…</a:t>
            </a:r>
          </a:p>
          <a:p>
            <a:pPr lvl="1"/>
            <a:r>
              <a:rPr lang="en-US" dirty="0"/>
              <a:t>Razor is appealing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Partial Views </a:t>
            </a:r>
            <a:r>
              <a:rPr lang="en-US" sz="2000" i="1" dirty="0"/>
              <a:t>vs.</a:t>
            </a:r>
            <a:r>
              <a:rPr lang="en-US" sz="2000" dirty="0"/>
              <a:t> 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View Components when…</a:t>
            </a:r>
          </a:p>
          <a:p>
            <a:pPr lvl="1"/>
            <a:r>
              <a:rPr lang="en-US" dirty="0"/>
              <a:t>Complex rendering logic is needed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r>
              <a:rPr lang="en-US" dirty="0"/>
              <a:t>Tag Helper support is desired</a:t>
            </a:r>
          </a:p>
          <a:p>
            <a:pPr lvl="1"/>
            <a:endParaRPr lang="en-US" dirty="0"/>
          </a:p>
          <a:p>
            <a:r>
              <a:rPr lang="en-US" dirty="0"/>
              <a:t>Prefer Partial Views when…</a:t>
            </a:r>
          </a:p>
          <a:p>
            <a:pPr lvl="1"/>
            <a:r>
              <a:rPr lang="en-US" dirty="0"/>
              <a:t>Simplifying large views into small components</a:t>
            </a:r>
          </a:p>
          <a:p>
            <a:pPr lvl="1"/>
            <a:r>
              <a:rPr lang="en-US" dirty="0"/>
              <a:t>Reducing duplication of view content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44" y="1825625"/>
            <a:ext cx="5424456" cy="1376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Resources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Telerik</a:t>
            </a:r>
            <a:r>
              <a:rPr lang="en-US" b="1" dirty="0"/>
              <a:t>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sz="2400" i="1" dirty="0"/>
              <a:t>Building Reusable UI Components</a:t>
            </a:r>
          </a:p>
          <a:p>
            <a:pPr marL="0" indent="0">
              <a:buNone/>
            </a:pPr>
            <a:r>
              <a:rPr lang="en-US" sz="2400" i="1" dirty="0"/>
              <a:t>  in ASP.NET Core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bit.ly/2uIU7Mc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Eat, Sleep, Code</a:t>
            </a:r>
            <a:r>
              <a:rPr lang="en-US" dirty="0"/>
              <a:t> podcast</a:t>
            </a:r>
          </a:p>
          <a:p>
            <a:pPr marL="0" indent="0">
              <a:buNone/>
            </a:pPr>
            <a:r>
              <a:rPr lang="en-US" sz="2400" i="1" dirty="0"/>
              <a:t>Implementing ASP.NET Core UIs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bit.ly/2wMgO3p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076" y="3951475"/>
            <a:ext cx="4441723" cy="22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7DEF7-8355-48DA-8CC9-023735514038}"/>
              </a:ext>
            </a:extLst>
          </p:cNvPr>
          <p:cNvSpPr txBox="1"/>
          <p:nvPr/>
        </p:nvSpPr>
        <p:spPr>
          <a:xfrm>
            <a:off x="7529945" y="5507182"/>
            <a:ext cx="4003964" cy="900545"/>
          </a:xfrm>
          <a:prstGeom prst="rect">
            <a:avLst/>
          </a:prstGeom>
          <a:solidFill>
            <a:srgbClr val="50525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C466DD-F99D-4712-9C71-468306E7B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599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</a:t>
            </a:r>
            <a:r>
              <a:rPr lang="en-US" sz="4000" b="1"/>
              <a:t>NET Core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r>
              <a:rPr lang="en-US" sz="1600" b="1" dirty="0"/>
              <a:t>Senior Content Developer</a:t>
            </a:r>
          </a:p>
          <a:p>
            <a:r>
              <a:rPr lang="en-US" sz="1600" b="1" dirty="0"/>
              <a:t>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312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  <a:p>
            <a:r>
              <a:rPr lang="en-US" dirty="0"/>
              <a:t>Recommended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C#/VB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42232"/>
              </p:ext>
            </p:extLst>
          </p:nvPr>
        </p:nvGraphicFramePr>
        <p:xfrm>
          <a:off x="937490" y="2354697"/>
          <a:ext cx="10416310" cy="584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DE2292C5-9764-4416-991B-EDD49197C685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4.x, Core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Commonly used with </a:t>
            </a:r>
            <a:r>
              <a:rPr lang="en-US" b="1" i="1" dirty="0" err="1"/>
              <a:t>ChildAction</a:t>
            </a:r>
            <a:endParaRPr lang="en-US" b="1" i="1" dirty="0"/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291267"/>
              </p:ext>
            </p:extLst>
          </p:nvPr>
        </p:nvGraphicFramePr>
        <p:xfrm>
          <a:off x="937490" y="2354697"/>
          <a:ext cx="1041631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44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Html.Partial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"_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AuthorPartial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author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6" name="Star: 12 Points 5">
            <a:extLst>
              <a:ext uri="{FF2B5EF4-FFF2-40B4-BE49-F238E27FC236}">
                <a16:creationId xmlns:a16="http://schemas.microsoft.com/office/drawing/2014/main" id="{97450780-50A5-4398-AF1F-02BB82FF4B25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4.x, Core</a:t>
            </a:r>
          </a:p>
        </p:txBody>
      </p:sp>
    </p:spTree>
    <p:extLst>
      <p:ext uri="{BB962C8B-B14F-4D97-AF65-F5344CB8AC3E}">
        <p14:creationId xmlns:p14="http://schemas.microsoft.com/office/powerpoint/2010/main" val="1813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 server-side processing via HTML elements</a:t>
            </a:r>
          </a:p>
          <a:p>
            <a:r>
              <a:rPr lang="en-US" dirty="0"/>
              <a:t>Attach to HTML elements in Razor views</a:t>
            </a:r>
          </a:p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B4607067-2C80-45AB-BAE2-1172211A0728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4030</TotalTime>
  <Words>789</Words>
  <Application>Microsoft Office PowerPoint</Application>
  <PresentationFormat>Widescreen</PresentationFormat>
  <Paragraphs>179</Paragraphs>
  <Slides>23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  <vt:variant>
        <vt:lpstr>Custom Shows</vt:lpstr>
      </vt:variant>
      <vt:variant>
        <vt:i4>2</vt:i4>
      </vt:variant>
    </vt:vector>
  </HeadingPairs>
  <TitlesOfParts>
    <vt:vector size="35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Building Reusable UI Components in ASP.NET Core</vt:lpstr>
      <vt:lpstr>Build with Microsoft Tech</vt:lpstr>
      <vt:lpstr>PowerPoint Presentation</vt:lpstr>
      <vt:lpstr>Building Reusable UI Components in ASP.NET Core</vt:lpstr>
      <vt:lpstr>Agenda</vt:lpstr>
      <vt:lpstr>HTML Helpers</vt:lpstr>
      <vt:lpstr>Partial Views</vt:lpstr>
      <vt:lpstr>Tag Helpers</vt:lpstr>
      <vt:lpstr>Tag Helpers: Overview</vt:lpstr>
      <vt:lpstr>Tag Helpers: Anatomy</vt:lpstr>
      <vt:lpstr>3rd Party Tag Helpers Telerik UI for ASP.NET Core</vt:lpstr>
      <vt:lpstr>HTML Helpers vs. Tag Helpers Side-by-side Comparison</vt:lpstr>
      <vt:lpstr>Demo</vt:lpstr>
      <vt:lpstr>View Components</vt:lpstr>
      <vt:lpstr>View Components: Overview</vt:lpstr>
      <vt:lpstr>View Components: Anatomy</vt:lpstr>
      <vt:lpstr>View Search Paths</vt:lpstr>
      <vt:lpstr>View Component Invocation Approaches</vt:lpstr>
      <vt:lpstr>Demo</vt:lpstr>
      <vt:lpstr>Recommendations HTML Helpers vs. Tag Helpers</vt:lpstr>
      <vt:lpstr>Recommendations Partial Views vs. View Components</vt:lpstr>
      <vt:lpstr>Supplementary Resources</vt:lpstr>
      <vt:lpstr>PowerPoint Presentation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</dc:title>
  <dc:creator>Scott Addie</dc:creator>
  <cp:keywords>.NET, ASP.NET, MVC, ASP.NET Core, Visual Studio</cp:keywords>
  <cp:lastModifiedBy>Scott Addie</cp:lastModifiedBy>
  <cp:revision>880</cp:revision>
  <dcterms:created xsi:type="dcterms:W3CDTF">2016-07-13T16:00:36Z</dcterms:created>
  <dcterms:modified xsi:type="dcterms:W3CDTF">2018-03-26T20:02:32Z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